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315" r:id="rId3"/>
    <p:sldId id="271" r:id="rId4"/>
    <p:sldId id="286" r:id="rId5"/>
    <p:sldId id="299" r:id="rId6"/>
    <p:sldId id="300" r:id="rId7"/>
    <p:sldId id="301" r:id="rId8"/>
    <p:sldId id="302" r:id="rId9"/>
    <p:sldId id="303" r:id="rId10"/>
    <p:sldId id="308" r:id="rId11"/>
    <p:sldId id="309" r:id="rId12"/>
    <p:sldId id="307" r:id="rId13"/>
    <p:sldId id="310" r:id="rId14"/>
    <p:sldId id="311" r:id="rId15"/>
    <p:sldId id="312" r:id="rId16"/>
    <p:sldId id="313" r:id="rId17"/>
    <p:sldId id="31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05A3"/>
    <a:srgbClr val="EBF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613853-6A75-4C50-80E3-A687E4B0AB6D}" type="doc">
      <dgm:prSet loTypeId="urn:microsoft.com/office/officeart/2005/8/layout/pyramid1" loCatId="pyramid" qsTypeId="urn:microsoft.com/office/officeart/2005/8/quickstyle/3d5" qsCatId="3D" csTypeId="urn:microsoft.com/office/officeart/2005/8/colors/colorful1" csCatId="colorful" phldr="1"/>
      <dgm:spPr/>
    </dgm:pt>
    <dgm:pt modelId="{6879DF99-0A1B-4090-992E-AECFDCC83AF0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Self </a:t>
          </a:r>
        </a:p>
        <a:p>
          <a:r>
            <a:rPr lang="en-US" sz="1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Actualization</a:t>
          </a:r>
          <a:endParaRPr lang="en-US" sz="18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B8004529-DD0D-4D20-9915-F06C1D73E42A}" type="parTrans" cxnId="{7A8B80E0-2535-494A-AEF7-182C16194449}">
      <dgm:prSet/>
      <dgm:spPr/>
      <dgm:t>
        <a:bodyPr/>
        <a:lstStyle/>
        <a:p>
          <a:endParaRPr lang="en-US" sz="36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AFD1E5DD-5757-43E6-9D36-57D00D215919}" type="sibTrans" cxnId="{7A8B80E0-2535-494A-AEF7-182C16194449}">
      <dgm:prSet/>
      <dgm:spPr/>
      <dgm:t>
        <a:bodyPr/>
        <a:lstStyle/>
        <a:p>
          <a:endParaRPr lang="en-US" sz="36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E0A86DA3-C741-4806-B8CF-7BDB22B443BB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Self-Esteem</a:t>
          </a:r>
          <a:endParaRPr lang="en-US" sz="20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F35D6916-0D34-416B-BEDC-146F4432AA60}" type="parTrans" cxnId="{354602B4-6BEF-47A8-8BC4-22311958E39F}">
      <dgm:prSet/>
      <dgm:spPr/>
      <dgm:t>
        <a:bodyPr/>
        <a:lstStyle/>
        <a:p>
          <a:endParaRPr lang="en-US" sz="36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8F75ABEA-11D7-49BD-B121-A8CCB8B91010}" type="sibTrans" cxnId="{354602B4-6BEF-47A8-8BC4-22311958E39F}">
      <dgm:prSet/>
      <dgm:spPr/>
      <dgm:t>
        <a:bodyPr/>
        <a:lstStyle/>
        <a:p>
          <a:endParaRPr lang="en-US" sz="36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BF39FC7D-0163-4FA4-9A28-9ACC3F49136D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Love and Belonging</a:t>
          </a:r>
        </a:p>
      </dgm:t>
    </dgm:pt>
    <dgm:pt modelId="{0749B3C8-70D2-4FCB-94D6-3804B43B0602}" type="parTrans" cxnId="{79984717-6DE8-4B93-8A83-12FD33471C29}">
      <dgm:prSet/>
      <dgm:spPr/>
      <dgm:t>
        <a:bodyPr/>
        <a:lstStyle/>
        <a:p>
          <a:endParaRPr lang="en-US" sz="36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5C2E17AC-AE18-4495-A23C-E857B60C236E}" type="sibTrans" cxnId="{79984717-6DE8-4B93-8A83-12FD33471C29}">
      <dgm:prSet/>
      <dgm:spPr/>
      <dgm:t>
        <a:bodyPr/>
        <a:lstStyle/>
        <a:p>
          <a:endParaRPr lang="en-US" sz="36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CE717F5F-4611-4724-97F0-6FF8BAEA8FA8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Safety and Security</a:t>
          </a:r>
        </a:p>
      </dgm:t>
    </dgm:pt>
    <dgm:pt modelId="{B45D730E-ADAB-4C61-B0F4-827B4B9D5CD9}" type="parTrans" cxnId="{ABC86B54-E2E1-4A9B-AF2C-2139B09567BA}">
      <dgm:prSet/>
      <dgm:spPr/>
      <dgm:t>
        <a:bodyPr/>
        <a:lstStyle/>
        <a:p>
          <a:endParaRPr lang="en-US" sz="36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09EE7055-7AED-4BD0-9132-6722E9194FEB}" type="sibTrans" cxnId="{ABC86B54-E2E1-4A9B-AF2C-2139B09567BA}">
      <dgm:prSet/>
      <dgm:spPr/>
      <dgm:t>
        <a:bodyPr/>
        <a:lstStyle/>
        <a:p>
          <a:endParaRPr lang="en-US" sz="36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4E58913A-E72F-4A56-8F1E-72451E654EF3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Physiological Needs</a:t>
          </a:r>
        </a:p>
      </dgm:t>
    </dgm:pt>
    <dgm:pt modelId="{141AE8F6-15C2-4B12-B295-8930D177D33F}" type="parTrans" cxnId="{A1B6E353-B114-456B-BFDB-8ED24504B8E7}">
      <dgm:prSet/>
      <dgm:spPr/>
      <dgm:t>
        <a:bodyPr/>
        <a:lstStyle/>
        <a:p>
          <a:endParaRPr lang="en-US" sz="36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0C19785C-8D41-492A-9124-577211582795}" type="sibTrans" cxnId="{A1B6E353-B114-456B-BFDB-8ED24504B8E7}">
      <dgm:prSet/>
      <dgm:spPr/>
      <dgm:t>
        <a:bodyPr/>
        <a:lstStyle/>
        <a:p>
          <a:endParaRPr lang="en-US" sz="36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6D46F04E-9A67-4153-9787-F74FD78A5DE7}" type="pres">
      <dgm:prSet presAssocID="{08613853-6A75-4C50-80E3-A687E4B0AB6D}" presName="Name0" presStyleCnt="0">
        <dgm:presLayoutVars>
          <dgm:dir/>
          <dgm:animLvl val="lvl"/>
          <dgm:resizeHandles val="exact"/>
        </dgm:presLayoutVars>
      </dgm:prSet>
      <dgm:spPr/>
    </dgm:pt>
    <dgm:pt modelId="{DD9B38AF-A504-4F5D-83F5-AB58EAA0E7F4}" type="pres">
      <dgm:prSet presAssocID="{6879DF99-0A1B-4090-992E-AECFDCC83AF0}" presName="Name8" presStyleCnt="0"/>
      <dgm:spPr/>
    </dgm:pt>
    <dgm:pt modelId="{B589694A-80FA-4FB9-BDC7-E4842FC86F21}" type="pres">
      <dgm:prSet presAssocID="{6879DF99-0A1B-4090-992E-AECFDCC83AF0}" presName="level" presStyleLbl="node1" presStyleIdx="0" presStyleCnt="5" custLinFactNeighborY="-56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C178D2-DB55-4EE7-90FB-02132F384B17}" type="pres">
      <dgm:prSet presAssocID="{6879DF99-0A1B-4090-992E-AECFDCC83AF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62B202-9D63-401F-B6E7-EBFEE517ACE9}" type="pres">
      <dgm:prSet presAssocID="{E0A86DA3-C741-4806-B8CF-7BDB22B443BB}" presName="Name8" presStyleCnt="0"/>
      <dgm:spPr/>
    </dgm:pt>
    <dgm:pt modelId="{DB081CB2-EEC0-44F9-AD0C-4B89F2F5C355}" type="pres">
      <dgm:prSet presAssocID="{E0A86DA3-C741-4806-B8CF-7BDB22B443BB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0B8A1C-9753-47B8-9E54-F0DCF3A029D3}" type="pres">
      <dgm:prSet presAssocID="{E0A86DA3-C741-4806-B8CF-7BDB22B443B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05ABD-1AF7-483D-90D6-3A431D282745}" type="pres">
      <dgm:prSet presAssocID="{BF39FC7D-0163-4FA4-9A28-9ACC3F49136D}" presName="Name8" presStyleCnt="0"/>
      <dgm:spPr/>
    </dgm:pt>
    <dgm:pt modelId="{929A2EDA-A6D6-48C5-BEB6-09ADD689CA87}" type="pres">
      <dgm:prSet presAssocID="{BF39FC7D-0163-4FA4-9A28-9ACC3F49136D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43E126-ACC6-4B58-A6D2-4F22C16F5CE0}" type="pres">
      <dgm:prSet presAssocID="{BF39FC7D-0163-4FA4-9A28-9ACC3F49136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B03ACE-2D1F-45FE-86B7-77A76DE9F7BE}" type="pres">
      <dgm:prSet presAssocID="{CE717F5F-4611-4724-97F0-6FF8BAEA8FA8}" presName="Name8" presStyleCnt="0"/>
      <dgm:spPr/>
    </dgm:pt>
    <dgm:pt modelId="{6631C53F-7F15-4845-A23B-AEADC01FDFEB}" type="pres">
      <dgm:prSet presAssocID="{CE717F5F-4611-4724-97F0-6FF8BAEA8FA8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7BB42A-A0FE-4499-9060-DBFD79DCC693}" type="pres">
      <dgm:prSet presAssocID="{CE717F5F-4611-4724-97F0-6FF8BAEA8FA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C9B887-481A-41CF-B5E3-38BDBDE25819}" type="pres">
      <dgm:prSet presAssocID="{4E58913A-E72F-4A56-8F1E-72451E654EF3}" presName="Name8" presStyleCnt="0"/>
      <dgm:spPr/>
    </dgm:pt>
    <dgm:pt modelId="{57F459B2-EDD9-4DB8-AF6E-FDA7EDB4FD3D}" type="pres">
      <dgm:prSet presAssocID="{4E58913A-E72F-4A56-8F1E-72451E654EF3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BE61E4-A9CD-4579-82D9-8EE27AE21E7D}" type="pres">
      <dgm:prSet presAssocID="{4E58913A-E72F-4A56-8F1E-72451E654EF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82317A-2B68-4DFE-B24F-FE15F585A7B6}" type="presOf" srcId="{CE717F5F-4611-4724-97F0-6FF8BAEA8FA8}" destId="{8E7BB42A-A0FE-4499-9060-DBFD79DCC693}" srcOrd="1" destOrd="0" presId="urn:microsoft.com/office/officeart/2005/8/layout/pyramid1"/>
    <dgm:cxn modelId="{1CDDFB93-4ADB-4206-93BF-C849F74136E9}" type="presOf" srcId="{6879DF99-0A1B-4090-992E-AECFDCC83AF0}" destId="{B589694A-80FA-4FB9-BDC7-E4842FC86F21}" srcOrd="0" destOrd="0" presId="urn:microsoft.com/office/officeart/2005/8/layout/pyramid1"/>
    <dgm:cxn modelId="{71F81A64-BE62-4422-8C6A-0791BE5335FF}" type="presOf" srcId="{08613853-6A75-4C50-80E3-A687E4B0AB6D}" destId="{6D46F04E-9A67-4153-9787-F74FD78A5DE7}" srcOrd="0" destOrd="0" presId="urn:microsoft.com/office/officeart/2005/8/layout/pyramid1"/>
    <dgm:cxn modelId="{D1F1C8AD-FFE5-4494-AF2A-94F3D9C618E1}" type="presOf" srcId="{E0A86DA3-C741-4806-B8CF-7BDB22B443BB}" destId="{C30B8A1C-9753-47B8-9E54-F0DCF3A029D3}" srcOrd="1" destOrd="0" presId="urn:microsoft.com/office/officeart/2005/8/layout/pyramid1"/>
    <dgm:cxn modelId="{F2224361-61ED-44EB-8080-76CA5CDD80A7}" type="presOf" srcId="{4E58913A-E72F-4A56-8F1E-72451E654EF3}" destId="{F1BE61E4-A9CD-4579-82D9-8EE27AE21E7D}" srcOrd="1" destOrd="0" presId="urn:microsoft.com/office/officeart/2005/8/layout/pyramid1"/>
    <dgm:cxn modelId="{ECA40ABD-0263-45B3-AF0E-2605E71F281D}" type="presOf" srcId="{4E58913A-E72F-4A56-8F1E-72451E654EF3}" destId="{57F459B2-EDD9-4DB8-AF6E-FDA7EDB4FD3D}" srcOrd="0" destOrd="0" presId="urn:microsoft.com/office/officeart/2005/8/layout/pyramid1"/>
    <dgm:cxn modelId="{4164EF89-B4F2-44AD-8B9C-0BC0D32818F8}" type="presOf" srcId="{6879DF99-0A1B-4090-992E-AECFDCC83AF0}" destId="{FCC178D2-DB55-4EE7-90FB-02132F384B17}" srcOrd="1" destOrd="0" presId="urn:microsoft.com/office/officeart/2005/8/layout/pyramid1"/>
    <dgm:cxn modelId="{A1B6E353-B114-456B-BFDB-8ED24504B8E7}" srcId="{08613853-6A75-4C50-80E3-A687E4B0AB6D}" destId="{4E58913A-E72F-4A56-8F1E-72451E654EF3}" srcOrd="4" destOrd="0" parTransId="{141AE8F6-15C2-4B12-B295-8930D177D33F}" sibTransId="{0C19785C-8D41-492A-9124-577211582795}"/>
    <dgm:cxn modelId="{D0F1AAF0-C59E-48A6-A3BA-09063FAFD396}" type="presOf" srcId="{E0A86DA3-C741-4806-B8CF-7BDB22B443BB}" destId="{DB081CB2-EEC0-44F9-AD0C-4B89F2F5C355}" srcOrd="0" destOrd="0" presId="urn:microsoft.com/office/officeart/2005/8/layout/pyramid1"/>
    <dgm:cxn modelId="{7A8B80E0-2535-494A-AEF7-182C16194449}" srcId="{08613853-6A75-4C50-80E3-A687E4B0AB6D}" destId="{6879DF99-0A1B-4090-992E-AECFDCC83AF0}" srcOrd="0" destOrd="0" parTransId="{B8004529-DD0D-4D20-9915-F06C1D73E42A}" sibTransId="{AFD1E5DD-5757-43E6-9D36-57D00D215919}"/>
    <dgm:cxn modelId="{5620FCE4-A1FF-4AD6-B650-D430AF91C569}" type="presOf" srcId="{CE717F5F-4611-4724-97F0-6FF8BAEA8FA8}" destId="{6631C53F-7F15-4845-A23B-AEADC01FDFEB}" srcOrd="0" destOrd="0" presId="urn:microsoft.com/office/officeart/2005/8/layout/pyramid1"/>
    <dgm:cxn modelId="{F7DFBA70-2B30-4692-8C6B-2488AF819B71}" type="presOf" srcId="{BF39FC7D-0163-4FA4-9A28-9ACC3F49136D}" destId="{929A2EDA-A6D6-48C5-BEB6-09ADD689CA87}" srcOrd="0" destOrd="0" presId="urn:microsoft.com/office/officeart/2005/8/layout/pyramid1"/>
    <dgm:cxn modelId="{354602B4-6BEF-47A8-8BC4-22311958E39F}" srcId="{08613853-6A75-4C50-80E3-A687E4B0AB6D}" destId="{E0A86DA3-C741-4806-B8CF-7BDB22B443BB}" srcOrd="1" destOrd="0" parTransId="{F35D6916-0D34-416B-BEDC-146F4432AA60}" sibTransId="{8F75ABEA-11D7-49BD-B121-A8CCB8B91010}"/>
    <dgm:cxn modelId="{ABC86B54-E2E1-4A9B-AF2C-2139B09567BA}" srcId="{08613853-6A75-4C50-80E3-A687E4B0AB6D}" destId="{CE717F5F-4611-4724-97F0-6FF8BAEA8FA8}" srcOrd="3" destOrd="0" parTransId="{B45D730E-ADAB-4C61-B0F4-827B4B9D5CD9}" sibTransId="{09EE7055-7AED-4BD0-9132-6722E9194FEB}"/>
    <dgm:cxn modelId="{79984717-6DE8-4B93-8A83-12FD33471C29}" srcId="{08613853-6A75-4C50-80E3-A687E4B0AB6D}" destId="{BF39FC7D-0163-4FA4-9A28-9ACC3F49136D}" srcOrd="2" destOrd="0" parTransId="{0749B3C8-70D2-4FCB-94D6-3804B43B0602}" sibTransId="{5C2E17AC-AE18-4495-A23C-E857B60C236E}"/>
    <dgm:cxn modelId="{37F6CDA6-1031-482A-8075-26CE85B80C1C}" type="presOf" srcId="{BF39FC7D-0163-4FA4-9A28-9ACC3F49136D}" destId="{EA43E126-ACC6-4B58-A6D2-4F22C16F5CE0}" srcOrd="1" destOrd="0" presId="urn:microsoft.com/office/officeart/2005/8/layout/pyramid1"/>
    <dgm:cxn modelId="{77FFC368-97E2-4046-B56A-113BCA0B16C6}" type="presParOf" srcId="{6D46F04E-9A67-4153-9787-F74FD78A5DE7}" destId="{DD9B38AF-A504-4F5D-83F5-AB58EAA0E7F4}" srcOrd="0" destOrd="0" presId="urn:microsoft.com/office/officeart/2005/8/layout/pyramid1"/>
    <dgm:cxn modelId="{33CAF81D-EA1E-485F-A6DD-1D0C5B28ECB9}" type="presParOf" srcId="{DD9B38AF-A504-4F5D-83F5-AB58EAA0E7F4}" destId="{B589694A-80FA-4FB9-BDC7-E4842FC86F21}" srcOrd="0" destOrd="0" presId="urn:microsoft.com/office/officeart/2005/8/layout/pyramid1"/>
    <dgm:cxn modelId="{C6786C08-6168-44B3-B105-441D1F7C412E}" type="presParOf" srcId="{DD9B38AF-A504-4F5D-83F5-AB58EAA0E7F4}" destId="{FCC178D2-DB55-4EE7-90FB-02132F384B17}" srcOrd="1" destOrd="0" presId="urn:microsoft.com/office/officeart/2005/8/layout/pyramid1"/>
    <dgm:cxn modelId="{4E28DA01-E53F-4388-B310-1A87CD7FA74D}" type="presParOf" srcId="{6D46F04E-9A67-4153-9787-F74FD78A5DE7}" destId="{2F62B202-9D63-401F-B6E7-EBFEE517ACE9}" srcOrd="1" destOrd="0" presId="urn:microsoft.com/office/officeart/2005/8/layout/pyramid1"/>
    <dgm:cxn modelId="{70851853-9293-4D6D-8799-02D7DD54CE98}" type="presParOf" srcId="{2F62B202-9D63-401F-B6E7-EBFEE517ACE9}" destId="{DB081CB2-EEC0-44F9-AD0C-4B89F2F5C355}" srcOrd="0" destOrd="0" presId="urn:microsoft.com/office/officeart/2005/8/layout/pyramid1"/>
    <dgm:cxn modelId="{2D08FA19-3839-4D79-9C6E-89008229A558}" type="presParOf" srcId="{2F62B202-9D63-401F-B6E7-EBFEE517ACE9}" destId="{C30B8A1C-9753-47B8-9E54-F0DCF3A029D3}" srcOrd="1" destOrd="0" presId="urn:microsoft.com/office/officeart/2005/8/layout/pyramid1"/>
    <dgm:cxn modelId="{DED5FAA1-B8AF-425F-B1D3-138D45CDC781}" type="presParOf" srcId="{6D46F04E-9A67-4153-9787-F74FD78A5DE7}" destId="{71705ABD-1AF7-483D-90D6-3A431D282745}" srcOrd="2" destOrd="0" presId="urn:microsoft.com/office/officeart/2005/8/layout/pyramid1"/>
    <dgm:cxn modelId="{986646A1-48B5-440A-A5F4-4A11E3ECC576}" type="presParOf" srcId="{71705ABD-1AF7-483D-90D6-3A431D282745}" destId="{929A2EDA-A6D6-48C5-BEB6-09ADD689CA87}" srcOrd="0" destOrd="0" presId="urn:microsoft.com/office/officeart/2005/8/layout/pyramid1"/>
    <dgm:cxn modelId="{C557E110-9B5D-4012-A175-A61EFDACBD5E}" type="presParOf" srcId="{71705ABD-1AF7-483D-90D6-3A431D282745}" destId="{EA43E126-ACC6-4B58-A6D2-4F22C16F5CE0}" srcOrd="1" destOrd="0" presId="urn:microsoft.com/office/officeart/2005/8/layout/pyramid1"/>
    <dgm:cxn modelId="{CCD6DE1C-CE82-4E54-A010-7B42C8419B79}" type="presParOf" srcId="{6D46F04E-9A67-4153-9787-F74FD78A5DE7}" destId="{3DB03ACE-2D1F-45FE-86B7-77A76DE9F7BE}" srcOrd="3" destOrd="0" presId="urn:microsoft.com/office/officeart/2005/8/layout/pyramid1"/>
    <dgm:cxn modelId="{6E902989-260C-412D-B853-0655940D0843}" type="presParOf" srcId="{3DB03ACE-2D1F-45FE-86B7-77A76DE9F7BE}" destId="{6631C53F-7F15-4845-A23B-AEADC01FDFEB}" srcOrd="0" destOrd="0" presId="urn:microsoft.com/office/officeart/2005/8/layout/pyramid1"/>
    <dgm:cxn modelId="{26C8F0A0-C190-4561-AFDA-AEAA694A8339}" type="presParOf" srcId="{3DB03ACE-2D1F-45FE-86B7-77A76DE9F7BE}" destId="{8E7BB42A-A0FE-4499-9060-DBFD79DCC693}" srcOrd="1" destOrd="0" presId="urn:microsoft.com/office/officeart/2005/8/layout/pyramid1"/>
    <dgm:cxn modelId="{DEBCA292-3908-4AB7-A0DE-98F66BEED7DE}" type="presParOf" srcId="{6D46F04E-9A67-4153-9787-F74FD78A5DE7}" destId="{CCC9B887-481A-41CF-B5E3-38BDBDE25819}" srcOrd="4" destOrd="0" presId="urn:microsoft.com/office/officeart/2005/8/layout/pyramid1"/>
    <dgm:cxn modelId="{5110C3DD-2D5A-4824-BA6F-722660AE6EB1}" type="presParOf" srcId="{CCC9B887-481A-41CF-B5E3-38BDBDE25819}" destId="{57F459B2-EDD9-4DB8-AF6E-FDA7EDB4FD3D}" srcOrd="0" destOrd="0" presId="urn:microsoft.com/office/officeart/2005/8/layout/pyramid1"/>
    <dgm:cxn modelId="{80CF40AD-121B-4672-92EE-1D1536CF9239}" type="presParOf" srcId="{CCC9B887-481A-41CF-B5E3-38BDBDE25819}" destId="{F1BE61E4-A9CD-4579-82D9-8EE27AE21E7D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953BF9-6550-4FCE-BD95-60F475E77047}" type="doc">
      <dgm:prSet loTypeId="urn:microsoft.com/office/officeart/2005/8/layout/pyramid1" loCatId="pyramid" qsTypeId="urn:microsoft.com/office/officeart/2005/8/quickstyle/3d2" qsCatId="3D" csTypeId="urn:microsoft.com/office/officeart/2005/8/colors/colorful2" csCatId="colorful" phldr="1"/>
      <dgm:spPr/>
    </dgm:pt>
    <dgm:pt modelId="{6EEBE545-D319-4376-BBAF-72A301854C3B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Rational Proposition</a:t>
          </a:r>
          <a:endParaRPr lang="en-US" sz="16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55C176B8-7DCB-4850-8069-B41033606CF5}" type="parTrans" cxnId="{4563BA0F-516B-4318-9448-52D1BA8C2704}">
      <dgm:prSet/>
      <dgm:spPr/>
      <dgm:t>
        <a:bodyPr/>
        <a:lstStyle/>
        <a:p>
          <a:endParaRPr lang="en-US" sz="18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192B90B3-2C2F-47D9-93C0-F8A728D8F7A9}" type="sibTrans" cxnId="{4563BA0F-516B-4318-9448-52D1BA8C2704}">
      <dgm:prSet/>
      <dgm:spPr/>
      <dgm:t>
        <a:bodyPr/>
        <a:lstStyle/>
        <a:p>
          <a:endParaRPr lang="en-US" sz="18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F80715D5-03BB-4E25-8A89-125E87896DDA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Function</a:t>
          </a:r>
          <a:endParaRPr lang="en-US" sz="16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211E4F56-76C3-4B17-A753-3541845FC439}" type="parTrans" cxnId="{945A3A0E-8A10-4F76-B1C1-AF65B1315CD9}">
      <dgm:prSet/>
      <dgm:spPr/>
      <dgm:t>
        <a:bodyPr/>
        <a:lstStyle/>
        <a:p>
          <a:endParaRPr lang="en-US" sz="18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7F9DB25F-D876-4F9D-9D74-5913CEC354D6}" type="sibTrans" cxnId="{945A3A0E-8A10-4F76-B1C1-AF65B1315CD9}">
      <dgm:prSet/>
      <dgm:spPr/>
      <dgm:t>
        <a:bodyPr/>
        <a:lstStyle/>
        <a:p>
          <a:endParaRPr lang="en-US" sz="18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839109EA-2395-45CB-80A2-B2B86793C37E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Feature</a:t>
          </a:r>
          <a:endParaRPr lang="en-US" sz="16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99C7C41D-8EA0-474D-A323-5BEB76957FD1}" type="parTrans" cxnId="{484155FE-F5C7-4DD3-9C20-5B8DAEB7B610}">
      <dgm:prSet/>
      <dgm:spPr/>
      <dgm:t>
        <a:bodyPr/>
        <a:lstStyle/>
        <a:p>
          <a:endParaRPr lang="en-US" sz="18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7572BD51-B227-4FF9-BFB6-D7D2D557BA16}" type="sibTrans" cxnId="{484155FE-F5C7-4DD3-9C20-5B8DAEB7B610}">
      <dgm:prSet/>
      <dgm:spPr/>
      <dgm:t>
        <a:bodyPr/>
        <a:lstStyle/>
        <a:p>
          <a:endParaRPr lang="en-US" sz="18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EE754F4D-DE3A-46F2-B445-BB167A40B227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Emotional Proposition</a:t>
          </a:r>
          <a:endParaRPr lang="en-US" sz="16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4B9840AC-2969-4D7D-BFE8-D03AB512057F}" type="parTrans" cxnId="{3BB86C5D-6950-4AA5-B6DC-D25BC68399C2}">
      <dgm:prSet/>
      <dgm:spPr/>
      <dgm:t>
        <a:bodyPr/>
        <a:lstStyle/>
        <a:p>
          <a:endParaRPr lang="en-US" sz="18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40E46E8B-7C40-4EE6-B72D-657996D6A7C1}" type="sibTrans" cxnId="{3BB86C5D-6950-4AA5-B6DC-D25BC68399C2}">
      <dgm:prSet/>
      <dgm:spPr/>
      <dgm:t>
        <a:bodyPr/>
        <a:lstStyle/>
        <a:p>
          <a:endParaRPr lang="en-US" sz="18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D6175096-1C3E-4D85-96B6-E98EE141F1F9}" type="pres">
      <dgm:prSet presAssocID="{B8953BF9-6550-4FCE-BD95-60F475E77047}" presName="Name0" presStyleCnt="0">
        <dgm:presLayoutVars>
          <dgm:dir/>
          <dgm:animLvl val="lvl"/>
          <dgm:resizeHandles val="exact"/>
        </dgm:presLayoutVars>
      </dgm:prSet>
      <dgm:spPr/>
    </dgm:pt>
    <dgm:pt modelId="{95B5841F-BEA4-411D-90FF-35E09CFC5B7B}" type="pres">
      <dgm:prSet presAssocID="{EE754F4D-DE3A-46F2-B445-BB167A40B227}" presName="Name8" presStyleCnt="0"/>
      <dgm:spPr/>
    </dgm:pt>
    <dgm:pt modelId="{899BBFA9-8D9A-4344-8295-B1F5C2AED3F5}" type="pres">
      <dgm:prSet presAssocID="{EE754F4D-DE3A-46F2-B445-BB167A40B227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5A281A-CBDA-462E-8373-0279E746290C}" type="pres">
      <dgm:prSet presAssocID="{EE754F4D-DE3A-46F2-B445-BB167A40B22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5BA7C8-7C60-41DD-8AD9-CB7F1EFFA5C9}" type="pres">
      <dgm:prSet presAssocID="{6EEBE545-D319-4376-BBAF-72A301854C3B}" presName="Name8" presStyleCnt="0"/>
      <dgm:spPr/>
    </dgm:pt>
    <dgm:pt modelId="{8E16FCF9-6B04-4318-84EB-30FD83BBEE07}" type="pres">
      <dgm:prSet presAssocID="{6EEBE545-D319-4376-BBAF-72A301854C3B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A592C6-BA83-470E-A8DF-D629E48CFAA7}" type="pres">
      <dgm:prSet presAssocID="{6EEBE545-D319-4376-BBAF-72A301854C3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7F51CF-AB8B-45CF-9D90-CD66D3469874}" type="pres">
      <dgm:prSet presAssocID="{F80715D5-03BB-4E25-8A89-125E87896DDA}" presName="Name8" presStyleCnt="0"/>
      <dgm:spPr/>
    </dgm:pt>
    <dgm:pt modelId="{716D4887-3489-47B4-AFC4-C2207F847AFE}" type="pres">
      <dgm:prSet presAssocID="{F80715D5-03BB-4E25-8A89-125E87896DDA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EEFF9B-EFAE-4988-9D2E-BBD45E55F4A8}" type="pres">
      <dgm:prSet presAssocID="{F80715D5-03BB-4E25-8A89-125E87896DD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641526-5525-4C02-ABD1-C78932C441F3}" type="pres">
      <dgm:prSet presAssocID="{839109EA-2395-45CB-80A2-B2B86793C37E}" presName="Name8" presStyleCnt="0"/>
      <dgm:spPr/>
    </dgm:pt>
    <dgm:pt modelId="{8B603D56-2F7A-435A-A2DB-3FBBAF617FB4}" type="pres">
      <dgm:prSet presAssocID="{839109EA-2395-45CB-80A2-B2B86793C37E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477C6E-F7E2-427D-A97E-6D94275D7B6C}" type="pres">
      <dgm:prSet presAssocID="{839109EA-2395-45CB-80A2-B2B86793C37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161BCE-D6B2-4D32-8278-53F8F82511D0}" type="presOf" srcId="{839109EA-2395-45CB-80A2-B2B86793C37E}" destId="{86477C6E-F7E2-427D-A97E-6D94275D7B6C}" srcOrd="1" destOrd="0" presId="urn:microsoft.com/office/officeart/2005/8/layout/pyramid1"/>
    <dgm:cxn modelId="{4563BA0F-516B-4318-9448-52D1BA8C2704}" srcId="{B8953BF9-6550-4FCE-BD95-60F475E77047}" destId="{6EEBE545-D319-4376-BBAF-72A301854C3B}" srcOrd="1" destOrd="0" parTransId="{55C176B8-7DCB-4850-8069-B41033606CF5}" sibTransId="{192B90B3-2C2F-47D9-93C0-F8A728D8F7A9}"/>
    <dgm:cxn modelId="{3BB86C5D-6950-4AA5-B6DC-D25BC68399C2}" srcId="{B8953BF9-6550-4FCE-BD95-60F475E77047}" destId="{EE754F4D-DE3A-46F2-B445-BB167A40B227}" srcOrd="0" destOrd="0" parTransId="{4B9840AC-2969-4D7D-BFE8-D03AB512057F}" sibTransId="{40E46E8B-7C40-4EE6-B72D-657996D6A7C1}"/>
    <dgm:cxn modelId="{019202DA-27F3-4466-BDB6-92AFDBE37436}" type="presOf" srcId="{6EEBE545-D319-4376-BBAF-72A301854C3B}" destId="{D7A592C6-BA83-470E-A8DF-D629E48CFAA7}" srcOrd="1" destOrd="0" presId="urn:microsoft.com/office/officeart/2005/8/layout/pyramid1"/>
    <dgm:cxn modelId="{BA118BFD-E3AB-4807-A3B0-554ED66699A5}" type="presOf" srcId="{EE754F4D-DE3A-46F2-B445-BB167A40B227}" destId="{899BBFA9-8D9A-4344-8295-B1F5C2AED3F5}" srcOrd="0" destOrd="0" presId="urn:microsoft.com/office/officeart/2005/8/layout/pyramid1"/>
    <dgm:cxn modelId="{945A3A0E-8A10-4F76-B1C1-AF65B1315CD9}" srcId="{B8953BF9-6550-4FCE-BD95-60F475E77047}" destId="{F80715D5-03BB-4E25-8A89-125E87896DDA}" srcOrd="2" destOrd="0" parTransId="{211E4F56-76C3-4B17-A753-3541845FC439}" sibTransId="{7F9DB25F-D876-4F9D-9D74-5913CEC354D6}"/>
    <dgm:cxn modelId="{4A5FEABD-6C65-4C02-B078-12C9BD127B1D}" type="presOf" srcId="{EE754F4D-DE3A-46F2-B445-BB167A40B227}" destId="{085A281A-CBDA-462E-8373-0279E746290C}" srcOrd="1" destOrd="0" presId="urn:microsoft.com/office/officeart/2005/8/layout/pyramid1"/>
    <dgm:cxn modelId="{ADFD04E9-F94E-4383-A154-7CE3FD57062E}" type="presOf" srcId="{F80715D5-03BB-4E25-8A89-125E87896DDA}" destId="{716D4887-3489-47B4-AFC4-C2207F847AFE}" srcOrd="0" destOrd="0" presId="urn:microsoft.com/office/officeart/2005/8/layout/pyramid1"/>
    <dgm:cxn modelId="{484155FE-F5C7-4DD3-9C20-5B8DAEB7B610}" srcId="{B8953BF9-6550-4FCE-BD95-60F475E77047}" destId="{839109EA-2395-45CB-80A2-B2B86793C37E}" srcOrd="3" destOrd="0" parTransId="{99C7C41D-8EA0-474D-A323-5BEB76957FD1}" sibTransId="{7572BD51-B227-4FF9-BFB6-D7D2D557BA16}"/>
    <dgm:cxn modelId="{E0F7BA01-34B1-4A8C-8A29-1F2CB4D73772}" type="presOf" srcId="{839109EA-2395-45CB-80A2-B2B86793C37E}" destId="{8B603D56-2F7A-435A-A2DB-3FBBAF617FB4}" srcOrd="0" destOrd="0" presId="urn:microsoft.com/office/officeart/2005/8/layout/pyramid1"/>
    <dgm:cxn modelId="{8606552C-9CC1-4CC3-9841-4F968D31D4DA}" type="presOf" srcId="{F80715D5-03BB-4E25-8A89-125E87896DDA}" destId="{E4EEFF9B-EFAE-4988-9D2E-BBD45E55F4A8}" srcOrd="1" destOrd="0" presId="urn:microsoft.com/office/officeart/2005/8/layout/pyramid1"/>
    <dgm:cxn modelId="{A201C7DD-AB04-4957-B5F9-7CC6BF27C5C4}" type="presOf" srcId="{6EEBE545-D319-4376-BBAF-72A301854C3B}" destId="{8E16FCF9-6B04-4318-84EB-30FD83BBEE07}" srcOrd="0" destOrd="0" presId="urn:microsoft.com/office/officeart/2005/8/layout/pyramid1"/>
    <dgm:cxn modelId="{6D60A72A-9311-47B6-B880-BC4E8CC064D8}" type="presOf" srcId="{B8953BF9-6550-4FCE-BD95-60F475E77047}" destId="{D6175096-1C3E-4D85-96B6-E98EE141F1F9}" srcOrd="0" destOrd="0" presId="urn:microsoft.com/office/officeart/2005/8/layout/pyramid1"/>
    <dgm:cxn modelId="{D8378704-AB31-4DF4-9E00-40077C23017C}" type="presParOf" srcId="{D6175096-1C3E-4D85-96B6-E98EE141F1F9}" destId="{95B5841F-BEA4-411D-90FF-35E09CFC5B7B}" srcOrd="0" destOrd="0" presId="urn:microsoft.com/office/officeart/2005/8/layout/pyramid1"/>
    <dgm:cxn modelId="{D2CB81CE-06A4-4F3C-AA20-F698B241F6E5}" type="presParOf" srcId="{95B5841F-BEA4-411D-90FF-35E09CFC5B7B}" destId="{899BBFA9-8D9A-4344-8295-B1F5C2AED3F5}" srcOrd="0" destOrd="0" presId="urn:microsoft.com/office/officeart/2005/8/layout/pyramid1"/>
    <dgm:cxn modelId="{E6EFC881-77B4-4FC3-ABD9-68D1E331A60E}" type="presParOf" srcId="{95B5841F-BEA4-411D-90FF-35E09CFC5B7B}" destId="{085A281A-CBDA-462E-8373-0279E746290C}" srcOrd="1" destOrd="0" presId="urn:microsoft.com/office/officeart/2005/8/layout/pyramid1"/>
    <dgm:cxn modelId="{6A38B70A-A90D-4AE3-950D-B45A97EE49E9}" type="presParOf" srcId="{D6175096-1C3E-4D85-96B6-E98EE141F1F9}" destId="{C55BA7C8-7C60-41DD-8AD9-CB7F1EFFA5C9}" srcOrd="1" destOrd="0" presId="urn:microsoft.com/office/officeart/2005/8/layout/pyramid1"/>
    <dgm:cxn modelId="{84AB7843-A673-4CC1-8123-18B0E789745E}" type="presParOf" srcId="{C55BA7C8-7C60-41DD-8AD9-CB7F1EFFA5C9}" destId="{8E16FCF9-6B04-4318-84EB-30FD83BBEE07}" srcOrd="0" destOrd="0" presId="urn:microsoft.com/office/officeart/2005/8/layout/pyramid1"/>
    <dgm:cxn modelId="{B365D26A-649E-47CE-8EDD-41AB623ACA09}" type="presParOf" srcId="{C55BA7C8-7C60-41DD-8AD9-CB7F1EFFA5C9}" destId="{D7A592C6-BA83-470E-A8DF-D629E48CFAA7}" srcOrd="1" destOrd="0" presId="urn:microsoft.com/office/officeart/2005/8/layout/pyramid1"/>
    <dgm:cxn modelId="{3F3197D0-6FF1-4DC7-9945-C6F67C78A937}" type="presParOf" srcId="{D6175096-1C3E-4D85-96B6-E98EE141F1F9}" destId="{937F51CF-AB8B-45CF-9D90-CD66D3469874}" srcOrd="2" destOrd="0" presId="urn:microsoft.com/office/officeart/2005/8/layout/pyramid1"/>
    <dgm:cxn modelId="{D0F4591D-CD19-4EA8-8F98-12F95C21DB35}" type="presParOf" srcId="{937F51CF-AB8B-45CF-9D90-CD66D3469874}" destId="{716D4887-3489-47B4-AFC4-C2207F847AFE}" srcOrd="0" destOrd="0" presId="urn:microsoft.com/office/officeart/2005/8/layout/pyramid1"/>
    <dgm:cxn modelId="{D3BC4F84-8CF2-4251-9E6F-62B17E15BA68}" type="presParOf" srcId="{937F51CF-AB8B-45CF-9D90-CD66D3469874}" destId="{E4EEFF9B-EFAE-4988-9D2E-BBD45E55F4A8}" srcOrd="1" destOrd="0" presId="urn:microsoft.com/office/officeart/2005/8/layout/pyramid1"/>
    <dgm:cxn modelId="{EB584CBC-8AC0-4132-A2D6-16EEF8EA2AF8}" type="presParOf" srcId="{D6175096-1C3E-4D85-96B6-E98EE141F1F9}" destId="{0E641526-5525-4C02-ABD1-C78932C441F3}" srcOrd="3" destOrd="0" presId="urn:microsoft.com/office/officeart/2005/8/layout/pyramid1"/>
    <dgm:cxn modelId="{AA0777FF-37CC-4525-9C6F-839F9EE1A8D4}" type="presParOf" srcId="{0E641526-5525-4C02-ABD1-C78932C441F3}" destId="{8B603D56-2F7A-435A-A2DB-3FBBAF617FB4}" srcOrd="0" destOrd="0" presId="urn:microsoft.com/office/officeart/2005/8/layout/pyramid1"/>
    <dgm:cxn modelId="{8C934B7A-79EE-440F-977B-A2088C3FCA95}" type="presParOf" srcId="{0E641526-5525-4C02-ABD1-C78932C441F3}" destId="{86477C6E-F7E2-427D-A97E-6D94275D7B6C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89694A-80FA-4FB9-BDC7-E4842FC86F21}">
      <dsp:nvSpPr>
        <dsp:cNvPr id="0" name=""/>
        <dsp:cNvSpPr/>
      </dsp:nvSpPr>
      <dsp:spPr>
        <a:xfrm>
          <a:off x="2042160" y="0"/>
          <a:ext cx="1021079" cy="890933"/>
        </a:xfrm>
        <a:prstGeom prst="trapezoid">
          <a:avLst>
            <a:gd name="adj" fmla="val 57304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Self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Actualization</a:t>
          </a:r>
          <a:endParaRPr lang="en-US" sz="18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042160" y="0"/>
        <a:ext cx="1021079" cy="890933"/>
      </dsp:txXfrm>
    </dsp:sp>
    <dsp:sp modelId="{DB081CB2-EEC0-44F9-AD0C-4B89F2F5C355}">
      <dsp:nvSpPr>
        <dsp:cNvPr id="0" name=""/>
        <dsp:cNvSpPr/>
      </dsp:nvSpPr>
      <dsp:spPr>
        <a:xfrm>
          <a:off x="1531620" y="890933"/>
          <a:ext cx="2042159" cy="890933"/>
        </a:xfrm>
        <a:prstGeom prst="trapezoid">
          <a:avLst>
            <a:gd name="adj" fmla="val 5730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Self-Esteem</a:t>
          </a:r>
          <a:endParaRPr lang="en-US" sz="20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1888998" y="890933"/>
        <a:ext cx="1327404" cy="890933"/>
      </dsp:txXfrm>
    </dsp:sp>
    <dsp:sp modelId="{929A2EDA-A6D6-48C5-BEB6-09ADD689CA87}">
      <dsp:nvSpPr>
        <dsp:cNvPr id="0" name=""/>
        <dsp:cNvSpPr/>
      </dsp:nvSpPr>
      <dsp:spPr>
        <a:xfrm>
          <a:off x="1021079" y="1781867"/>
          <a:ext cx="3063240" cy="890933"/>
        </a:xfrm>
        <a:prstGeom prst="trapezoid">
          <a:avLst>
            <a:gd name="adj" fmla="val 57304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Love and Belonging</a:t>
          </a:r>
        </a:p>
      </dsp:txBody>
      <dsp:txXfrm>
        <a:off x="1557146" y="1781867"/>
        <a:ext cx="1991106" cy="890933"/>
      </dsp:txXfrm>
    </dsp:sp>
    <dsp:sp modelId="{6631C53F-7F15-4845-A23B-AEADC01FDFEB}">
      <dsp:nvSpPr>
        <dsp:cNvPr id="0" name=""/>
        <dsp:cNvSpPr/>
      </dsp:nvSpPr>
      <dsp:spPr>
        <a:xfrm>
          <a:off x="510540" y="2672801"/>
          <a:ext cx="4084319" cy="890933"/>
        </a:xfrm>
        <a:prstGeom prst="trapezoid">
          <a:avLst>
            <a:gd name="adj" fmla="val 57304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Safety and Security</a:t>
          </a:r>
        </a:p>
      </dsp:txBody>
      <dsp:txXfrm>
        <a:off x="1225295" y="2672801"/>
        <a:ext cx="2654808" cy="890933"/>
      </dsp:txXfrm>
    </dsp:sp>
    <dsp:sp modelId="{57F459B2-EDD9-4DB8-AF6E-FDA7EDB4FD3D}">
      <dsp:nvSpPr>
        <dsp:cNvPr id="0" name=""/>
        <dsp:cNvSpPr/>
      </dsp:nvSpPr>
      <dsp:spPr>
        <a:xfrm>
          <a:off x="0" y="3563735"/>
          <a:ext cx="5105399" cy="890933"/>
        </a:xfrm>
        <a:prstGeom prst="trapezoid">
          <a:avLst>
            <a:gd name="adj" fmla="val 57304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Physiological Needs</a:t>
          </a:r>
        </a:p>
      </dsp:txBody>
      <dsp:txXfrm>
        <a:off x="893445" y="3563735"/>
        <a:ext cx="3318509" cy="8909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9BBFA9-8D9A-4344-8295-B1F5C2AED3F5}">
      <dsp:nvSpPr>
        <dsp:cNvPr id="0" name=""/>
        <dsp:cNvSpPr/>
      </dsp:nvSpPr>
      <dsp:spPr>
        <a:xfrm>
          <a:off x="1657350" y="0"/>
          <a:ext cx="1104899" cy="1016000"/>
        </a:xfrm>
        <a:prstGeom prst="trapezoid">
          <a:avLst>
            <a:gd name="adj" fmla="val 54375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Emotional Proposition</a:t>
          </a:r>
          <a:endParaRPr lang="en-US" sz="16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1657350" y="0"/>
        <a:ext cx="1104899" cy="1016000"/>
      </dsp:txXfrm>
    </dsp:sp>
    <dsp:sp modelId="{8E16FCF9-6B04-4318-84EB-30FD83BBEE07}">
      <dsp:nvSpPr>
        <dsp:cNvPr id="0" name=""/>
        <dsp:cNvSpPr/>
      </dsp:nvSpPr>
      <dsp:spPr>
        <a:xfrm>
          <a:off x="1104900" y="1015999"/>
          <a:ext cx="2209799" cy="1016000"/>
        </a:xfrm>
        <a:prstGeom prst="trapezoid">
          <a:avLst>
            <a:gd name="adj" fmla="val 54375"/>
          </a:avLst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Rational Proposition</a:t>
          </a:r>
          <a:endParaRPr lang="en-US" sz="16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1491614" y="1015999"/>
        <a:ext cx="1436370" cy="1016000"/>
      </dsp:txXfrm>
    </dsp:sp>
    <dsp:sp modelId="{716D4887-3489-47B4-AFC4-C2207F847AFE}">
      <dsp:nvSpPr>
        <dsp:cNvPr id="0" name=""/>
        <dsp:cNvSpPr/>
      </dsp:nvSpPr>
      <dsp:spPr>
        <a:xfrm>
          <a:off x="552450" y="2031999"/>
          <a:ext cx="3314699" cy="1016000"/>
        </a:xfrm>
        <a:prstGeom prst="trapezoid">
          <a:avLst>
            <a:gd name="adj" fmla="val 54375"/>
          </a:avLst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Function</a:t>
          </a:r>
          <a:endParaRPr lang="en-US" sz="16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1132522" y="2031999"/>
        <a:ext cx="2154555" cy="1016000"/>
      </dsp:txXfrm>
    </dsp:sp>
    <dsp:sp modelId="{8B603D56-2F7A-435A-A2DB-3FBBAF617FB4}">
      <dsp:nvSpPr>
        <dsp:cNvPr id="0" name=""/>
        <dsp:cNvSpPr/>
      </dsp:nvSpPr>
      <dsp:spPr>
        <a:xfrm>
          <a:off x="0" y="3047999"/>
          <a:ext cx="4419599" cy="1016000"/>
        </a:xfrm>
        <a:prstGeom prst="trapezoid">
          <a:avLst>
            <a:gd name="adj" fmla="val 54375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Feature</a:t>
          </a:r>
          <a:endParaRPr lang="en-US" sz="16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773429" y="3047999"/>
        <a:ext cx="2872740" cy="101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790C-E089-4A47-B580-24CE2F24414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F05E-B7E5-4E36-8715-871DB9B1D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7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790C-E089-4A47-B580-24CE2F24414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F05E-B7E5-4E36-8715-871DB9B1D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47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790C-E089-4A47-B580-24CE2F24414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F05E-B7E5-4E36-8715-871DB9B1D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5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790C-E089-4A47-B580-24CE2F24414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F05E-B7E5-4E36-8715-871DB9B1D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00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790C-E089-4A47-B580-24CE2F24414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F05E-B7E5-4E36-8715-871DB9B1D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70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790C-E089-4A47-B580-24CE2F24414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F05E-B7E5-4E36-8715-871DB9B1D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12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790C-E089-4A47-B580-24CE2F24414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F05E-B7E5-4E36-8715-871DB9B1D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94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790C-E089-4A47-B580-24CE2F24414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F05E-B7E5-4E36-8715-871DB9B1D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23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790C-E089-4A47-B580-24CE2F24414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F05E-B7E5-4E36-8715-871DB9B1D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33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790C-E089-4A47-B580-24CE2F24414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F05E-B7E5-4E36-8715-871DB9B1D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43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790C-E089-4A47-B580-24CE2F24414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F05E-B7E5-4E36-8715-871DB9B1D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87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</a:schemeClr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</a:lstStyle>
          <a:p>
            <a:fld id="{9991790C-E089-4A47-B580-24CE2F244142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95000"/>
                  </a:schemeClr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95000"/>
                  </a:schemeClr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</a:lstStyle>
          <a:p>
            <a:fld id="{C8ADF05E-B7E5-4E36-8715-871DB9B1D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26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00"/>
          </a:solidFill>
          <a:latin typeface="Droid Sans" pitchFamily="34" charset="0"/>
          <a:ea typeface="Droid Sans" pitchFamily="34" charset="0"/>
          <a:cs typeface="Droid Sans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>
              <a:lumMod val="95000"/>
            </a:schemeClr>
          </a:solidFill>
          <a:latin typeface="Droid Sans" pitchFamily="34" charset="0"/>
          <a:ea typeface="Droid Sans" pitchFamily="34" charset="0"/>
          <a:cs typeface="Droid Sans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>
              <a:lumMod val="95000"/>
            </a:schemeClr>
          </a:solidFill>
          <a:latin typeface="Droid Sans" pitchFamily="34" charset="0"/>
          <a:ea typeface="Droid Sans" pitchFamily="34" charset="0"/>
          <a:cs typeface="Droid Sans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95000"/>
            </a:schemeClr>
          </a:solidFill>
          <a:latin typeface="Droid Sans" pitchFamily="34" charset="0"/>
          <a:ea typeface="Droid Sans" pitchFamily="34" charset="0"/>
          <a:cs typeface="Droid Sans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95000"/>
            </a:schemeClr>
          </a:solidFill>
          <a:latin typeface="Droid Sans" pitchFamily="34" charset="0"/>
          <a:ea typeface="Droid Sans" pitchFamily="34" charset="0"/>
          <a:cs typeface="Droid Sans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95000"/>
            </a:schemeClr>
          </a:solidFill>
          <a:latin typeface="Droid Sans" pitchFamily="34" charset="0"/>
          <a:ea typeface="Droid Sans" pitchFamily="34" charset="0"/>
          <a:cs typeface="Droid Sans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n.linkedin.com/in/dhruvshenoy" TargetMode="External"/><Relationship Id="rId2" Type="http://schemas.openxmlformats.org/officeDocument/2006/relationships/hyperlink" Target="mailto:dhruv@knowience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hyperlink" Target="https://twitter.com/dshenoy" TargetMode="Externa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Brand Positioning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9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Distilling the essence of the brand</a:t>
            </a:r>
          </a:p>
        </p:txBody>
      </p:sp>
    </p:spTree>
    <p:extLst>
      <p:ext uri="{BB962C8B-B14F-4D97-AF65-F5344CB8AC3E}">
        <p14:creationId xmlns:p14="http://schemas.microsoft.com/office/powerpoint/2010/main" val="16046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 laddering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6139934"/>
            <a:ext cx="2848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Maslow’s hierarchy of needs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59139161"/>
              </p:ext>
            </p:extLst>
          </p:nvPr>
        </p:nvGraphicFramePr>
        <p:xfrm>
          <a:off x="457200" y="1600200"/>
          <a:ext cx="5105400" cy="4454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200400" y="1676400"/>
            <a:ext cx="34290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81400" y="2590800"/>
            <a:ext cx="30480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495800" y="4343400"/>
            <a:ext cx="21336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181600" y="6139934"/>
            <a:ext cx="14478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19601" y="1905882"/>
            <a:ext cx="2209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Self-fulfillment needs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95800" y="3276600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Psychological needs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43500" y="4953000"/>
            <a:ext cx="1485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Basic needs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75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 laddering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660692039"/>
              </p:ext>
            </p:extLst>
          </p:nvPr>
        </p:nvGraphicFramePr>
        <p:xfrm>
          <a:off x="228600" y="1574800"/>
          <a:ext cx="4419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Rounded Rectangle 20"/>
          <p:cNvSpPr/>
          <p:nvPr/>
        </p:nvSpPr>
        <p:spPr>
          <a:xfrm>
            <a:off x="4648200" y="1752600"/>
            <a:ext cx="4343400" cy="6858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What aspiration of the target audience will this feature fulfill?</a:t>
            </a:r>
            <a:endParaRPr lang="en-US" sz="2000" dirty="0">
              <a:solidFill>
                <a:schemeClr val="tx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641273" y="2667000"/>
            <a:ext cx="4343400" cy="6858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What’s the benefit to the consumer?</a:t>
            </a:r>
            <a:endParaRPr lang="en-US" sz="2000" dirty="0">
              <a:solidFill>
                <a:schemeClr val="tx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648200" y="4793673"/>
            <a:ext cx="4343400" cy="6858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The cornerstone product feature</a:t>
            </a:r>
            <a:endParaRPr lang="en-US" sz="2000" dirty="0">
              <a:solidFill>
                <a:schemeClr val="tx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648200" y="3733800"/>
            <a:ext cx="4343400" cy="6858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What does this product feature do?</a:t>
            </a:r>
            <a:endParaRPr lang="en-US" sz="2000" dirty="0">
              <a:solidFill>
                <a:schemeClr val="tx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16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  <p:bldP spid="25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 Personality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91095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876" y="1491095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25" y="1491095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600200" y="3695700"/>
            <a:ext cx="60198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If the brand were a living being?</a:t>
            </a:r>
            <a:endParaRPr lang="en-US" sz="2800" dirty="0">
              <a:solidFill>
                <a:schemeClr val="tx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88818" y="3581400"/>
            <a:ext cx="762000" cy="6858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Droid Sans" pitchFamily="34" charset="0"/>
                <a:ea typeface="Droid Sans" pitchFamily="34" charset="0"/>
                <a:cs typeface="Droid Sans" pitchFamily="34" charset="0"/>
              </a:rPr>
              <a:t>1</a:t>
            </a:r>
            <a:endParaRPr lang="en-US" b="1" dirty="0"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600200" y="4838700"/>
            <a:ext cx="60198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Synch with aspirations of the TA </a:t>
            </a:r>
            <a:endParaRPr lang="en-US" sz="2800" dirty="0">
              <a:solidFill>
                <a:schemeClr val="tx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88818" y="4724400"/>
            <a:ext cx="762000" cy="6858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Droid Sans" pitchFamily="34" charset="0"/>
                <a:ea typeface="Droid Sans" pitchFamily="34" charset="0"/>
                <a:cs typeface="Droid Sans" pitchFamily="34" charset="0"/>
              </a:rPr>
              <a:t>2</a:t>
            </a:r>
            <a:endParaRPr lang="en-US" b="1" dirty="0"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600200" y="5829300"/>
            <a:ext cx="60198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Impacts creative and media choices</a:t>
            </a:r>
            <a:endParaRPr lang="en-US" sz="2800" dirty="0">
              <a:solidFill>
                <a:schemeClr val="tx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68036" y="5715000"/>
            <a:ext cx="762000" cy="6858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Droid Sans" pitchFamily="34" charset="0"/>
                <a:ea typeface="Droid Sans" pitchFamily="34" charset="0"/>
                <a:cs typeface="Droid Sans" pitchFamily="34" charset="0"/>
              </a:rPr>
              <a:t>3</a:t>
            </a:r>
            <a:endParaRPr lang="en-US" b="1" dirty="0"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4276921"/>
            <a:ext cx="3220946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Attitude | Values | Symbols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57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Articulating the brand positioning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685800" y="1447800"/>
            <a:ext cx="2057400" cy="2057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Market 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ynamics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352800" y="1447800"/>
            <a:ext cx="2057400" cy="2057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Target Audience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019800" y="1447800"/>
            <a:ext cx="2057400" cy="2057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Consumer Insight</a:t>
            </a:r>
          </a:p>
        </p:txBody>
      </p:sp>
      <p:sp>
        <p:nvSpPr>
          <p:cNvPr id="6" name="Oval 5"/>
          <p:cNvSpPr/>
          <p:nvPr/>
        </p:nvSpPr>
        <p:spPr>
          <a:xfrm>
            <a:off x="685800" y="3962400"/>
            <a:ext cx="2057400" cy="20574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pitchFamily="34" charset="0"/>
                <a:cs typeface="Arial" pitchFamily="34" charset="0"/>
              </a:rPr>
              <a:t>Competitive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Environment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352800" y="3962400"/>
            <a:ext cx="2057400" cy="20574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Key Brand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Benefit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019800" y="3962400"/>
            <a:ext cx="2057400" cy="20574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Reason to Believe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09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Articulating the brand positioning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600200" y="1676400"/>
            <a:ext cx="60198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The Brand Essence</a:t>
            </a:r>
            <a:endParaRPr lang="en-US" sz="2800" dirty="0">
              <a:solidFill>
                <a:schemeClr val="tx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88818" y="1562100"/>
            <a:ext cx="762000" cy="6858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Droid Sans" pitchFamily="34" charset="0"/>
                <a:ea typeface="Droid Sans" pitchFamily="34" charset="0"/>
                <a:cs typeface="Droid Sans" pitchFamily="34" charset="0"/>
              </a:rPr>
              <a:t>1</a:t>
            </a:r>
            <a:endParaRPr lang="en-US" b="1" dirty="0"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00200" y="2247900"/>
            <a:ext cx="723899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If you were to distill all the information, finally, what does the brand stand for?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Typically expressed in 2 or 3 words </a:t>
            </a:r>
            <a:endParaRPr lang="en-US" sz="2800" dirty="0">
              <a:solidFill>
                <a:schemeClr val="bg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“That one aspiration of the core target audience that the brand would like to uniquely own”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Dove: “Femininity restored” </a:t>
            </a:r>
            <a:endParaRPr lang="en-US" sz="2800" dirty="0">
              <a:solidFill>
                <a:schemeClr val="bg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17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Articulating the brand positioning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600200" y="1676400"/>
            <a:ext cx="60198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The Brand Positioning Statement</a:t>
            </a:r>
            <a:endParaRPr lang="en-US" sz="2800" dirty="0">
              <a:solidFill>
                <a:schemeClr val="tx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88818" y="1562100"/>
            <a:ext cx="762000" cy="6858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Droid Sans" pitchFamily="34" charset="0"/>
                <a:ea typeface="Droid Sans" pitchFamily="34" charset="0"/>
                <a:cs typeface="Droid Sans" pitchFamily="34" charset="0"/>
              </a:rPr>
              <a:t>2</a:t>
            </a:r>
            <a:endParaRPr lang="en-US" b="1" dirty="0"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00200" y="2247900"/>
            <a:ext cx="723899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Culmination of all the knowledge into one single sentence that defines the brand</a:t>
            </a:r>
            <a:endParaRPr lang="en-US" sz="2800" dirty="0">
              <a:solidFill>
                <a:schemeClr val="bg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Dove soap: “Dove is a </a:t>
            </a:r>
            <a:r>
              <a:rPr lang="en-US" sz="2800" u="sng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premium beauty</a:t>
            </a:r>
            <a:r>
              <a:rPr lang="en-US" sz="2800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 bar for the </a:t>
            </a:r>
            <a:r>
              <a:rPr lang="en-US" sz="2800" u="sng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mature women</a:t>
            </a:r>
            <a:r>
              <a:rPr lang="en-US" sz="2800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, </a:t>
            </a:r>
            <a:r>
              <a:rPr lang="en-US" sz="2800" u="sng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worried about their skin</a:t>
            </a:r>
            <a:r>
              <a:rPr lang="en-US" sz="2800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, which </a:t>
            </a:r>
            <a:r>
              <a:rPr lang="en-US" sz="2800" u="sng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won’t dry your skin like soap</a:t>
            </a:r>
            <a:r>
              <a:rPr lang="en-US" sz="2800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 because it contains </a:t>
            </a:r>
            <a:r>
              <a:rPr lang="en-US" sz="2800" u="sng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one quarter moisturizing cream</a:t>
            </a:r>
            <a:r>
              <a:rPr lang="en-US" sz="2800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” </a:t>
            </a:r>
            <a:endParaRPr lang="en-US" sz="2800" dirty="0">
              <a:solidFill>
                <a:schemeClr val="bg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99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strategy flows from the brand strategy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609600" y="1752600"/>
            <a:ext cx="38100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Creative Strategy</a:t>
            </a:r>
            <a:endParaRPr lang="en-US" sz="2800" dirty="0">
              <a:solidFill>
                <a:schemeClr val="tx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800600" y="1745673"/>
            <a:ext cx="38100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Media Strategy</a:t>
            </a:r>
            <a:endParaRPr lang="en-US" sz="2800" dirty="0">
              <a:solidFill>
                <a:schemeClr val="tx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800600" y="2459617"/>
            <a:ext cx="38100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Media selection</a:t>
            </a:r>
            <a:endParaRPr lang="en-US" dirty="0">
              <a:solidFill>
                <a:schemeClr val="tx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800600" y="3124200"/>
            <a:ext cx="38100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Media vehicle selection</a:t>
            </a:r>
            <a:endParaRPr lang="en-US" dirty="0">
              <a:solidFill>
                <a:schemeClr val="tx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800600" y="3789545"/>
            <a:ext cx="38100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Activation content / distribution</a:t>
            </a:r>
            <a:endParaRPr lang="en-US" dirty="0">
              <a:solidFill>
                <a:schemeClr val="tx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09600" y="2459617"/>
            <a:ext cx="38100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Tone, manner, mood, character</a:t>
            </a:r>
            <a:endParaRPr lang="en-US" dirty="0">
              <a:solidFill>
                <a:schemeClr val="tx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09600" y="3124200"/>
            <a:ext cx="38100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Choice of models / ambassador</a:t>
            </a:r>
            <a:endParaRPr lang="en-US" dirty="0">
              <a:solidFill>
                <a:schemeClr val="tx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09600" y="3789545"/>
            <a:ext cx="38100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Integration with media strategy</a:t>
            </a:r>
            <a:endParaRPr lang="en-US" dirty="0">
              <a:solidFill>
                <a:schemeClr val="tx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59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Dhruv Shenoy |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dhruv@knowience.com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| Connect with me on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Now, it’s your move.</a:t>
            </a:r>
            <a:endParaRPr lang="en-US" dirty="0"/>
          </a:p>
        </p:txBody>
      </p:sp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94" b="21522"/>
          <a:stretch/>
        </p:blipFill>
        <p:spPr bwMode="auto">
          <a:xfrm>
            <a:off x="6172200" y="6316883"/>
            <a:ext cx="1214438" cy="396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795" y="6316883"/>
            <a:ext cx="398203" cy="396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154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QOck0ZNcopXi6XG0URc0vmLHQXQINbdatv71JA7rww6-BitEwUw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1523133"/>
            <a:ext cx="1971674" cy="1971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0.gstatic.com/images?q=tbn:ANd9GcQFaFwn3uBA_EXaZ7VfD6Fesh2pw5sGnzjxzhA3fkk4CGq6ID5tk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3754581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encrypted-tbn3.gstatic.com/images?q=tbn:ANd9GcTxrc1hodqKyFs7UF0pNt4K82rm6NFkEaEocdtzv5lQ6S_MNB_K0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210" y="1523133"/>
            <a:ext cx="19431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encrypted-tbn1.gstatic.com/images?q=tbn:ANd9GcR2BHx23KaQZF2rQprSRagB4cV09tB3U3X-HBQRiIn7dTGBltd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573" y="3659332"/>
            <a:ext cx="2238375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encrypted-tbn1.gstatic.com/images?q=tbn:ANd9GcQduyg1DNuc0fbfF91srDm19HCyti_M-lYafByJ6kiIYl8TNOR0q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025" y="3624696"/>
            <a:ext cx="2314575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encrypted-tbn0.gstatic.com/images?q=tbn:ANd9GcT-KaiFc0A9gbLpI2bmZ30uvdV9pWhG3Ij3PcFHDftB5_-PJJ6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869" y="1611239"/>
            <a:ext cx="1766885" cy="176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657225" y="6019800"/>
            <a:ext cx="2466975" cy="4572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Most Unique</a:t>
            </a:r>
            <a:endParaRPr lang="en-US" sz="24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3400425" y="6019800"/>
            <a:ext cx="2466975" cy="4572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Most Relevant</a:t>
            </a:r>
            <a:endParaRPr lang="en-US" sz="24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6143625" y="6019800"/>
            <a:ext cx="2466975" cy="4572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Large Following</a:t>
            </a:r>
            <a:endParaRPr lang="en-US" sz="2400" b="1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What’s a brand?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82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477962"/>
          </a:xfrm>
        </p:spPr>
        <p:txBody>
          <a:bodyPr>
            <a:noAutofit/>
          </a:bodyPr>
          <a:lstStyle/>
          <a:p>
            <a:r>
              <a:rPr lang="en-US" sz="4800" dirty="0" smtClean="0"/>
              <a:t>Don’t be a commodity. </a:t>
            </a:r>
            <a:br>
              <a:rPr lang="en-US" sz="4800" dirty="0" smtClean="0"/>
            </a:br>
            <a:r>
              <a:rPr lang="en-US" sz="4800" dirty="0" smtClean="0"/>
              <a:t>Be a brand.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8104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Brand Positioning?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3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starts with customer insights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219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u="sng" dirty="0" smtClean="0"/>
              <a:t>Discussion time</a:t>
            </a:r>
          </a:p>
          <a:p>
            <a:pPr marL="0" indent="0">
              <a:buNone/>
            </a:pPr>
            <a:r>
              <a:rPr lang="en-US" sz="2400" dirty="0" smtClean="0"/>
              <a:t>What key consumer insight(s) did these brands build upon for their success?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1600200" y="1676400"/>
            <a:ext cx="61722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The foundation of business planning</a:t>
            </a:r>
            <a:endParaRPr lang="en-US" sz="2800" dirty="0">
              <a:solidFill>
                <a:schemeClr val="tx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88818" y="1562100"/>
            <a:ext cx="762000" cy="6858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Droid Sans" pitchFamily="34" charset="0"/>
                <a:ea typeface="Droid Sans" pitchFamily="34" charset="0"/>
                <a:cs typeface="Droid Sans" pitchFamily="34" charset="0"/>
              </a:rPr>
              <a:t>1</a:t>
            </a:r>
            <a:endParaRPr lang="en-US" b="1" dirty="0"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00200" y="2667000"/>
            <a:ext cx="61722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Attitudes never static</a:t>
            </a:r>
            <a:endParaRPr lang="en-US" sz="2800" dirty="0">
              <a:solidFill>
                <a:schemeClr val="tx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88818" y="2552700"/>
            <a:ext cx="762000" cy="6858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Droid Sans" pitchFamily="34" charset="0"/>
                <a:ea typeface="Droid Sans" pitchFamily="34" charset="0"/>
                <a:cs typeface="Droid Sans" pitchFamily="34" charset="0"/>
              </a:rPr>
              <a:t>2</a:t>
            </a:r>
            <a:endParaRPr lang="en-US" b="1" dirty="0"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00200" y="3657600"/>
            <a:ext cx="61722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The key to building a discriminator</a:t>
            </a:r>
          </a:p>
        </p:txBody>
      </p:sp>
      <p:sp>
        <p:nvSpPr>
          <p:cNvPr id="10" name="Oval 9"/>
          <p:cNvSpPr/>
          <p:nvPr/>
        </p:nvSpPr>
        <p:spPr>
          <a:xfrm>
            <a:off x="568036" y="3543300"/>
            <a:ext cx="762000" cy="6858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Droid Sans" pitchFamily="34" charset="0"/>
                <a:ea typeface="Droid Sans" pitchFamily="34" charset="0"/>
                <a:cs typeface="Droid Sans" pitchFamily="34" charset="0"/>
              </a:rPr>
              <a:t>3</a:t>
            </a:r>
            <a:endParaRPr lang="en-US" b="1" dirty="0"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88817" y="5638800"/>
            <a:ext cx="1496291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Droid Sans"/>
              </a:rPr>
              <a:t>Salesforce</a:t>
            </a:r>
            <a:endParaRPr lang="en-US" sz="2000" dirty="0">
              <a:solidFill>
                <a:schemeClr val="tx1"/>
              </a:solidFill>
              <a:latin typeface="Droid Sans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209800" y="5638800"/>
            <a:ext cx="1496291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Droid Sans"/>
              </a:rPr>
              <a:t>Dove</a:t>
            </a:r>
            <a:endParaRPr lang="en-US" sz="2000" dirty="0">
              <a:solidFill>
                <a:schemeClr val="tx1"/>
              </a:solidFill>
              <a:latin typeface="Droid Sans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830782" y="5638800"/>
            <a:ext cx="1496291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Droid Sans"/>
              </a:rPr>
              <a:t>LinkedIn</a:t>
            </a:r>
            <a:endParaRPr lang="en-US" sz="2000" dirty="0">
              <a:solidFill>
                <a:schemeClr val="tx1"/>
              </a:solidFill>
              <a:latin typeface="Droid Sans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430981" y="5638800"/>
            <a:ext cx="1496291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Droid Sans"/>
              </a:rPr>
              <a:t>Instagram</a:t>
            </a:r>
            <a:endParaRPr lang="en-US" sz="2000" dirty="0">
              <a:solidFill>
                <a:schemeClr val="tx1"/>
              </a:solidFill>
              <a:latin typeface="Droid Sans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038109" y="5638800"/>
            <a:ext cx="1496291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Droid Sans"/>
              </a:rPr>
              <a:t>Scooty</a:t>
            </a:r>
            <a:endParaRPr lang="en-US" sz="2000" dirty="0">
              <a:solidFill>
                <a:schemeClr val="tx1"/>
              </a:solidFill>
              <a:latin typeface="Droid Sans"/>
            </a:endParaRPr>
          </a:p>
        </p:txBody>
      </p:sp>
    </p:spTree>
    <p:extLst>
      <p:ext uri="{BB962C8B-B14F-4D97-AF65-F5344CB8AC3E}">
        <p14:creationId xmlns:p14="http://schemas.microsoft.com/office/powerpoint/2010/main" val="274482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4" grpId="0" animBg="1"/>
      <p:bldP spid="15" grpId="0" animBg="1"/>
      <p:bldP spid="16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insights come from?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428999" y="1600200"/>
            <a:ext cx="2133600" cy="12192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Droid Sans"/>
              </a:rPr>
              <a:t>Insights</a:t>
            </a:r>
            <a:endParaRPr lang="en-US" sz="2800" dirty="0">
              <a:latin typeface="Droid San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3500735"/>
            <a:ext cx="184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Droid Sans"/>
              </a:rPr>
              <a:t>Observation</a:t>
            </a:r>
            <a:endParaRPr lang="en-US" sz="2400" dirty="0">
              <a:solidFill>
                <a:schemeClr val="bg1">
                  <a:lumMod val="95000"/>
                </a:schemeClr>
              </a:solidFill>
              <a:latin typeface="Droid San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7831" y="3500734"/>
            <a:ext cx="1075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Droid Sans"/>
              </a:rPr>
              <a:t>Usage</a:t>
            </a:r>
            <a:endParaRPr lang="en-US" sz="2400" dirty="0">
              <a:solidFill>
                <a:schemeClr val="bg1">
                  <a:lumMod val="95000"/>
                </a:schemeClr>
              </a:solidFill>
              <a:latin typeface="Droid San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9800" y="3500733"/>
            <a:ext cx="100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Droid Sans"/>
              </a:rPr>
              <a:t>Probe</a:t>
            </a:r>
            <a:endParaRPr lang="en-US" sz="2400" dirty="0">
              <a:solidFill>
                <a:schemeClr val="bg1">
                  <a:lumMod val="95000"/>
                </a:schemeClr>
              </a:solidFill>
              <a:latin typeface="Droid San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057400" y="3276600"/>
            <a:ext cx="4465903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6" idx="0"/>
          </p:cNvCxnSpPr>
          <p:nvPr/>
        </p:nvCxnSpPr>
        <p:spPr>
          <a:xfrm>
            <a:off x="4495799" y="2819400"/>
            <a:ext cx="0" cy="6813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057400" y="3276600"/>
            <a:ext cx="0" cy="22413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523303" y="3270903"/>
            <a:ext cx="0" cy="22413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09600" y="4419600"/>
            <a:ext cx="71753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Droid Sans"/>
              </a:rPr>
              <a:t>1. “Why we buy” – a study on shopping insights (Observation)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9600" y="4984293"/>
            <a:ext cx="70888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Droid Sans"/>
              </a:rPr>
              <a:t>2. Google Analytics,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Droid Sans"/>
              </a:rPr>
              <a:t>KISSmetrics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Droid Sans"/>
              </a:rPr>
              <a:t>,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Droid Sans"/>
              </a:rPr>
              <a:t>HubSpot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Droid Sans"/>
              </a:rPr>
              <a:t>,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Droid Sans"/>
              </a:rPr>
              <a:t>Mixpanel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Droid Sans"/>
              </a:rPr>
              <a:t> (Usage)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2740" y="5536803"/>
            <a:ext cx="79871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Droid Sans"/>
              </a:rPr>
              <a:t>3. Quantitative | Qualitative; Paper/Pen | Online | Telephonic (Probe) </a:t>
            </a:r>
          </a:p>
        </p:txBody>
      </p:sp>
    </p:spTree>
    <p:extLst>
      <p:ext uri="{BB962C8B-B14F-4D97-AF65-F5344CB8AC3E}">
        <p14:creationId xmlns:p14="http://schemas.microsoft.com/office/powerpoint/2010/main" val="369596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proposition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600200" y="1676400"/>
            <a:ext cx="61722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Filters down from consumer insights</a:t>
            </a:r>
            <a:endParaRPr lang="en-US" sz="2800" dirty="0">
              <a:solidFill>
                <a:schemeClr val="tx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88818" y="1562100"/>
            <a:ext cx="762000" cy="6858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Droid Sans" pitchFamily="34" charset="0"/>
                <a:ea typeface="Droid Sans" pitchFamily="34" charset="0"/>
                <a:cs typeface="Droid Sans" pitchFamily="34" charset="0"/>
              </a:rPr>
              <a:t>1</a:t>
            </a:r>
            <a:endParaRPr lang="en-US" b="1" dirty="0"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600200" y="2667000"/>
            <a:ext cx="61722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Discriminator starts with the product</a:t>
            </a:r>
            <a:endParaRPr lang="en-US" sz="2800" dirty="0">
              <a:solidFill>
                <a:schemeClr val="tx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88818" y="2552700"/>
            <a:ext cx="762000" cy="6858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Droid Sans" pitchFamily="34" charset="0"/>
                <a:ea typeface="Droid Sans" pitchFamily="34" charset="0"/>
                <a:cs typeface="Droid Sans" pitchFamily="34" charset="0"/>
              </a:rPr>
              <a:t>2</a:t>
            </a:r>
            <a:endParaRPr lang="en-US" b="1" dirty="0"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00200" y="3657600"/>
            <a:ext cx="61722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Brand builds on product promise</a:t>
            </a:r>
            <a:endParaRPr lang="en-US" sz="2800" dirty="0">
              <a:solidFill>
                <a:schemeClr val="tx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8036" y="3543300"/>
            <a:ext cx="762000" cy="6858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Droid Sans" pitchFamily="34" charset="0"/>
                <a:ea typeface="Droid Sans" pitchFamily="34" charset="0"/>
                <a:cs typeface="Droid Sans" pitchFamily="34" charset="0"/>
              </a:rPr>
              <a:t>3</a:t>
            </a:r>
            <a:endParaRPr lang="en-US" b="1" dirty="0"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4419600"/>
            <a:ext cx="8229600" cy="12192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>
                    <a:lumMod val="95000"/>
                  </a:schemeClr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>
                    <a:lumMod val="95000"/>
                  </a:schemeClr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>
                    <a:lumMod val="95000"/>
                  </a:schemeClr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>
                    <a:lumMod val="95000"/>
                  </a:schemeClr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>
                    <a:lumMod val="95000"/>
                  </a:schemeClr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400" u="sng" dirty="0" smtClean="0"/>
              <a:t>Discussion time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What is the key product proposition for the following brands?</a:t>
            </a:r>
          </a:p>
          <a:p>
            <a:pPr marL="0" indent="0">
              <a:buFont typeface="Arial" pitchFamily="34" charset="0"/>
              <a:buNone/>
            </a:pPr>
            <a:endParaRPr lang="en-US" sz="2400" dirty="0"/>
          </a:p>
        </p:txBody>
      </p:sp>
      <p:sp>
        <p:nvSpPr>
          <p:cNvPr id="10" name="Rounded Rectangle 9"/>
          <p:cNvSpPr/>
          <p:nvPr/>
        </p:nvSpPr>
        <p:spPr>
          <a:xfrm>
            <a:off x="588818" y="5638800"/>
            <a:ext cx="1239982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Droid Sans"/>
              </a:rPr>
              <a:t>iPod</a:t>
            </a:r>
            <a:endParaRPr lang="en-US" sz="2000" dirty="0">
              <a:solidFill>
                <a:schemeClr val="tx1"/>
              </a:solidFill>
              <a:latin typeface="Droid Sans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133600" y="5638800"/>
            <a:ext cx="1239982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Droid Sans"/>
              </a:rPr>
              <a:t>Sunny</a:t>
            </a:r>
            <a:endParaRPr lang="en-US" sz="2000" dirty="0">
              <a:solidFill>
                <a:schemeClr val="tx1"/>
              </a:solidFill>
              <a:latin typeface="Droid Sans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678382" y="5638800"/>
            <a:ext cx="1239982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Droid Sans"/>
              </a:rPr>
              <a:t>Google</a:t>
            </a:r>
            <a:endParaRPr lang="en-US" sz="2000" dirty="0">
              <a:solidFill>
                <a:schemeClr val="tx1"/>
              </a:solidFill>
              <a:latin typeface="Droid Sans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202381" y="5638800"/>
            <a:ext cx="1239982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Droid Sans"/>
              </a:rPr>
              <a:t>Flipkart</a:t>
            </a:r>
            <a:endParaRPr lang="en-US" sz="2000" dirty="0">
              <a:solidFill>
                <a:schemeClr val="tx1"/>
              </a:solidFill>
              <a:latin typeface="Droid Sans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733309" y="5638800"/>
            <a:ext cx="1239982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Droid Sans"/>
              </a:rPr>
              <a:t>Maruti</a:t>
            </a:r>
            <a:endParaRPr lang="en-US" sz="2000" dirty="0">
              <a:solidFill>
                <a:schemeClr val="tx1"/>
              </a:solidFill>
              <a:latin typeface="Droid Sans"/>
            </a:endParaRPr>
          </a:p>
        </p:txBody>
      </p:sp>
    </p:spTree>
    <p:extLst>
      <p:ext uri="{BB962C8B-B14F-4D97-AF65-F5344CB8AC3E}">
        <p14:creationId xmlns:p14="http://schemas.microsoft.com/office/powerpoint/2010/main" val="363997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 the target </a:t>
            </a:r>
            <a:r>
              <a:rPr lang="en-US" dirty="0"/>
              <a:t>a</a:t>
            </a:r>
            <a:r>
              <a:rPr lang="en-US" dirty="0" smtClean="0"/>
              <a:t>udience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600200" y="2667000"/>
            <a:ext cx="67818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Who are we talking to? (And why?)</a:t>
            </a:r>
            <a:endParaRPr lang="en-US" sz="2800" dirty="0">
              <a:solidFill>
                <a:schemeClr val="tx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88818" y="1562100"/>
            <a:ext cx="762000" cy="6858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Droid Sans" pitchFamily="34" charset="0"/>
                <a:ea typeface="Droid Sans" pitchFamily="34" charset="0"/>
                <a:cs typeface="Droid Sans" pitchFamily="34" charset="0"/>
              </a:rPr>
              <a:t>1</a:t>
            </a:r>
            <a:endParaRPr lang="en-US" b="1" dirty="0"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600200" y="3657600"/>
            <a:ext cx="67818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What’s his/her attitude to the category?</a:t>
            </a:r>
            <a:endParaRPr lang="en-US" sz="2800" dirty="0">
              <a:solidFill>
                <a:schemeClr val="tx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88818" y="2552700"/>
            <a:ext cx="762000" cy="6858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Droid Sans" pitchFamily="34" charset="0"/>
                <a:ea typeface="Droid Sans" pitchFamily="34" charset="0"/>
                <a:cs typeface="Droid Sans" pitchFamily="34" charset="0"/>
              </a:rPr>
              <a:t>2</a:t>
            </a:r>
            <a:endParaRPr lang="en-US" b="1" dirty="0"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00200" y="4648200"/>
            <a:ext cx="67818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What defines </a:t>
            </a:r>
            <a:r>
              <a:rPr lang="en-US" sz="2800" dirty="0" smtClean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him/her?</a:t>
            </a:r>
            <a:endParaRPr lang="en-US" sz="2800" dirty="0">
              <a:solidFill>
                <a:schemeClr val="tx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8036" y="3543300"/>
            <a:ext cx="762000" cy="6858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Droid Sans" pitchFamily="34" charset="0"/>
                <a:ea typeface="Droid Sans" pitchFamily="34" charset="0"/>
                <a:cs typeface="Droid Sans" pitchFamily="34" charset="0"/>
              </a:rPr>
              <a:t>3</a:t>
            </a:r>
            <a:endParaRPr lang="en-US" b="1" dirty="0"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68036" y="4533900"/>
            <a:ext cx="762000" cy="6858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Droid Sans" pitchFamily="34" charset="0"/>
                <a:ea typeface="Droid Sans" pitchFamily="34" charset="0"/>
                <a:cs typeface="Droid Sans" pitchFamily="34" charset="0"/>
              </a:rPr>
              <a:t>4</a:t>
            </a:r>
            <a:endParaRPr lang="en-US" b="1" dirty="0"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600200" y="1676400"/>
            <a:ext cx="67818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Why should we understand the TA?</a:t>
            </a:r>
            <a:endParaRPr lang="en-US" sz="2800" dirty="0">
              <a:solidFill>
                <a:schemeClr val="tx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10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competitive environment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600200" y="1676400"/>
            <a:ext cx="60198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Defining the space we want to be in</a:t>
            </a:r>
            <a:endParaRPr lang="en-US" sz="2800" dirty="0">
              <a:solidFill>
                <a:schemeClr val="tx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88818" y="1562100"/>
            <a:ext cx="762000" cy="6858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Droid Sans" pitchFamily="34" charset="0"/>
                <a:ea typeface="Droid Sans" pitchFamily="34" charset="0"/>
                <a:cs typeface="Droid Sans" pitchFamily="34" charset="0"/>
              </a:rPr>
              <a:t>1</a:t>
            </a:r>
            <a:endParaRPr lang="en-US" b="1" dirty="0"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600200" y="2667000"/>
            <a:ext cx="60198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Who will take my pie if I don’t?</a:t>
            </a:r>
            <a:endParaRPr lang="en-US" sz="2800" dirty="0">
              <a:solidFill>
                <a:schemeClr val="tx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88818" y="2552700"/>
            <a:ext cx="762000" cy="6858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Droid Sans" pitchFamily="34" charset="0"/>
                <a:ea typeface="Droid Sans" pitchFamily="34" charset="0"/>
                <a:cs typeface="Droid Sans" pitchFamily="34" charset="0"/>
              </a:rPr>
              <a:t>2</a:t>
            </a:r>
            <a:endParaRPr lang="en-US" b="1" dirty="0"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00200" y="3657600"/>
            <a:ext cx="60198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What’s their selling proposition?</a:t>
            </a:r>
            <a:endParaRPr lang="en-US" sz="2800" dirty="0">
              <a:solidFill>
                <a:schemeClr val="tx1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8036" y="3543300"/>
            <a:ext cx="762000" cy="6858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Droid Sans" pitchFamily="34" charset="0"/>
                <a:ea typeface="Droid Sans" pitchFamily="34" charset="0"/>
                <a:cs typeface="Droid Sans" pitchFamily="34" charset="0"/>
              </a:rPr>
              <a:t>3</a:t>
            </a:r>
            <a:endParaRPr lang="en-US" b="1" dirty="0"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30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500</Words>
  <Application>Microsoft Office PowerPoint</Application>
  <PresentationFormat>On-screen Show (4:3)</PresentationFormat>
  <Paragraphs>119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Brand Positioning Workshop</vt:lpstr>
      <vt:lpstr>What’s a brand?</vt:lpstr>
      <vt:lpstr>Don’t be a commodity.  Be a brand.</vt:lpstr>
      <vt:lpstr>What is Brand Positioning?</vt:lpstr>
      <vt:lpstr>It starts with customer insights</vt:lpstr>
      <vt:lpstr>Where do insights come from?</vt:lpstr>
      <vt:lpstr>Product proposition</vt:lpstr>
      <vt:lpstr>Understanding the target audience</vt:lpstr>
      <vt:lpstr>The competitive environment</vt:lpstr>
      <vt:lpstr>Benefit laddering</vt:lpstr>
      <vt:lpstr>Benefit laddering</vt:lpstr>
      <vt:lpstr>Brand Personality</vt:lpstr>
      <vt:lpstr>Articulating the brand positioning</vt:lpstr>
      <vt:lpstr>Articulating the brand positioning</vt:lpstr>
      <vt:lpstr>Articulating the brand positioning</vt:lpstr>
      <vt:lpstr>Communication strategy flows from the brand strategy</vt:lpstr>
      <vt:lpstr>Now, it’s your move.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Dhruv</dc:creator>
  <cp:lastModifiedBy>Pankaj</cp:lastModifiedBy>
  <cp:revision>78</cp:revision>
  <dcterms:created xsi:type="dcterms:W3CDTF">2013-03-01T16:01:53Z</dcterms:created>
  <dcterms:modified xsi:type="dcterms:W3CDTF">2013-09-10T22:34:17Z</dcterms:modified>
</cp:coreProperties>
</file>